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0E977-F962-4189-B799-021724A5CA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0A34BE-9BD4-4ADE-B4D8-EDA9452ACF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778B74-A100-47EF-A32C-0881ADEACF22}"/>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5" name="Footer Placeholder 4">
            <a:extLst>
              <a:ext uri="{FF2B5EF4-FFF2-40B4-BE49-F238E27FC236}">
                <a16:creationId xmlns:a16="http://schemas.microsoft.com/office/drawing/2014/main" id="{3F72813A-79B5-4328-8DDC-48FB6C5C71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54E9CD-D878-4F51-9C69-3BBFB3B6DA71}"/>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50619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0B19-7BB8-4066-9770-BB456673F6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2E7395-5115-4699-85EE-90451C45B5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64F6A1-FB17-49AF-8CF6-995C27B21328}"/>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5" name="Footer Placeholder 4">
            <a:extLst>
              <a:ext uri="{FF2B5EF4-FFF2-40B4-BE49-F238E27FC236}">
                <a16:creationId xmlns:a16="http://schemas.microsoft.com/office/drawing/2014/main" id="{D1405DA9-05AF-4BC4-B72D-26EBC00F5D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381A98-89C6-488F-AB46-F005FC41CBBB}"/>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323501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39CFE9-BE85-4854-A158-5665FFD027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304D2A-3858-4C59-9A05-36C67D95EA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97747B-E9C2-4EE9-A681-CD5D6685E295}"/>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5" name="Footer Placeholder 4">
            <a:extLst>
              <a:ext uri="{FF2B5EF4-FFF2-40B4-BE49-F238E27FC236}">
                <a16:creationId xmlns:a16="http://schemas.microsoft.com/office/drawing/2014/main" id="{D9E14F50-3915-49D1-964C-9649D1C3E6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2FD438-9F91-4563-BBD5-3384E2C12E76}"/>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178148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BF9A-A141-4243-B0FB-FB942E4AC7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A2EB7C-81A4-4F84-8262-8F43C818CE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93F0CF-39B8-4949-B045-ECF874664AA6}"/>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5" name="Footer Placeholder 4">
            <a:extLst>
              <a:ext uri="{FF2B5EF4-FFF2-40B4-BE49-F238E27FC236}">
                <a16:creationId xmlns:a16="http://schemas.microsoft.com/office/drawing/2014/main" id="{DEB6FAC9-3159-469B-961E-637E0DD67D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5BC731-BE54-477D-9039-DDEE5233598A}"/>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335315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41092-1541-4A2D-8952-A67BBFA2A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714E12D-5E5A-42D3-B250-60E19A49E8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5DEFB5-2084-4A22-AA4F-59094DE6A596}"/>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5" name="Footer Placeholder 4">
            <a:extLst>
              <a:ext uri="{FF2B5EF4-FFF2-40B4-BE49-F238E27FC236}">
                <a16:creationId xmlns:a16="http://schemas.microsoft.com/office/drawing/2014/main" id="{903939C4-9F39-4E1B-8C76-8F3C87D60B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875D19-81E9-425B-8098-691C6B7F057C}"/>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93842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FE5D-202F-4A64-BA46-7D9613C23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CC420E-6DCF-44B6-8264-8DCCDDEBCC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A1086D6-2207-44E9-83C8-ACB9C8FB21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D8D71B-79F9-4A02-AB4F-970170A4F8F7}"/>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6" name="Footer Placeholder 5">
            <a:extLst>
              <a:ext uri="{FF2B5EF4-FFF2-40B4-BE49-F238E27FC236}">
                <a16:creationId xmlns:a16="http://schemas.microsoft.com/office/drawing/2014/main" id="{73AAAC91-7371-4A06-9687-768D597091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049A7B-0EE2-499D-BEEF-99E327D62BA5}"/>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334113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D857-C5C9-4767-A795-B1C1A69D26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142A7A-CC84-4737-89C8-9879F142AE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3DBAC1-8BE5-4B0B-9D58-D47EAAFEA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54163A2-8511-4159-9745-41BDFAEA4E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A1E353-F4BB-4C1C-86EA-2910D8FC58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5D9FE2-69EE-4030-BE4E-885D18D7C5C9}"/>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8" name="Footer Placeholder 7">
            <a:extLst>
              <a:ext uri="{FF2B5EF4-FFF2-40B4-BE49-F238E27FC236}">
                <a16:creationId xmlns:a16="http://schemas.microsoft.com/office/drawing/2014/main" id="{059A5763-19FE-41C4-88AE-CC137F1A46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243AE8-9975-470A-B087-73428E250F50}"/>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40249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46A71-32EE-4377-B7C6-AA1CA0B210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D35485-E25D-4E2B-81EF-F57FD3896D85}"/>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4" name="Footer Placeholder 3">
            <a:extLst>
              <a:ext uri="{FF2B5EF4-FFF2-40B4-BE49-F238E27FC236}">
                <a16:creationId xmlns:a16="http://schemas.microsoft.com/office/drawing/2014/main" id="{A7154509-E708-418C-A87C-38A5108D5BA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D86999-7670-4AF5-936E-D9C121B822D9}"/>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328710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308D8F-AFAC-436B-831A-9A396C3745C5}"/>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3" name="Footer Placeholder 2">
            <a:extLst>
              <a:ext uri="{FF2B5EF4-FFF2-40B4-BE49-F238E27FC236}">
                <a16:creationId xmlns:a16="http://schemas.microsoft.com/office/drawing/2014/main" id="{D7F77627-E6C4-4BD8-BD02-62A109A2F4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651C3D8-4716-4CD2-8C59-E83189BBD99A}"/>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98160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906F-B4E3-454F-9BC2-F31E0E087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DAB7F2-28AA-4F90-BE90-F494E4A464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A0DC1E-09AF-4666-B821-30FC887593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9C53D1-9BDE-4489-8405-48C26E8EEBB0}"/>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6" name="Footer Placeholder 5">
            <a:extLst>
              <a:ext uri="{FF2B5EF4-FFF2-40B4-BE49-F238E27FC236}">
                <a16:creationId xmlns:a16="http://schemas.microsoft.com/office/drawing/2014/main" id="{5531CD1B-5325-49B6-860D-A3252E674C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D0C3A3-7C5A-49EE-9B98-35CCCE37394A}"/>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253549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E0EC4-8D30-45B1-9F7B-C598486A8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98ACC0-D62C-4FDD-802D-D95AEC237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6C7509-BEB5-4A5A-AECF-A5D00A08D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23C3A2-CA7F-4F8B-8238-0A30BAD69D9F}"/>
              </a:ext>
            </a:extLst>
          </p:cNvPr>
          <p:cNvSpPr>
            <a:spLocks noGrp="1"/>
          </p:cNvSpPr>
          <p:nvPr>
            <p:ph type="dt" sz="half" idx="10"/>
          </p:nvPr>
        </p:nvSpPr>
        <p:spPr/>
        <p:txBody>
          <a:bodyPr/>
          <a:lstStyle/>
          <a:p>
            <a:fld id="{E763C01D-DECF-492A-8BE5-D25F0FC1E19F}" type="datetimeFigureOut">
              <a:rPr lang="en-GB" smtClean="0"/>
              <a:t>08/02/2022</a:t>
            </a:fld>
            <a:endParaRPr lang="en-GB"/>
          </a:p>
        </p:txBody>
      </p:sp>
      <p:sp>
        <p:nvSpPr>
          <p:cNvPr id="6" name="Footer Placeholder 5">
            <a:extLst>
              <a:ext uri="{FF2B5EF4-FFF2-40B4-BE49-F238E27FC236}">
                <a16:creationId xmlns:a16="http://schemas.microsoft.com/office/drawing/2014/main" id="{A5BBB358-000D-4CD0-9C05-DDE0F4F8AE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B8FA3C-3FB3-4A5C-8BE9-B1970BB54C7C}"/>
              </a:ext>
            </a:extLst>
          </p:cNvPr>
          <p:cNvSpPr>
            <a:spLocks noGrp="1"/>
          </p:cNvSpPr>
          <p:nvPr>
            <p:ph type="sldNum" sz="quarter" idx="12"/>
          </p:nvPr>
        </p:nvSpPr>
        <p:spPr/>
        <p:txBody>
          <a:bodyPr/>
          <a:lstStyle/>
          <a:p>
            <a:fld id="{1CB83E56-747D-415C-9F36-0C89A0781AED}" type="slidenum">
              <a:rPr lang="en-GB" smtClean="0"/>
              <a:t>‹#›</a:t>
            </a:fld>
            <a:endParaRPr lang="en-GB"/>
          </a:p>
        </p:txBody>
      </p:sp>
    </p:spTree>
    <p:extLst>
      <p:ext uri="{BB962C8B-B14F-4D97-AF65-F5344CB8AC3E}">
        <p14:creationId xmlns:p14="http://schemas.microsoft.com/office/powerpoint/2010/main" val="316693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54B532-7B19-45D7-A2A1-59A38E9700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A2EB9C-456B-41D6-B7DF-54B95D999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EF876B-474B-470F-941F-944CDE53B4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3C01D-DECF-492A-8BE5-D25F0FC1E19F}" type="datetimeFigureOut">
              <a:rPr lang="en-GB" smtClean="0"/>
              <a:t>08/02/2022</a:t>
            </a:fld>
            <a:endParaRPr lang="en-GB"/>
          </a:p>
        </p:txBody>
      </p:sp>
      <p:sp>
        <p:nvSpPr>
          <p:cNvPr id="5" name="Footer Placeholder 4">
            <a:extLst>
              <a:ext uri="{FF2B5EF4-FFF2-40B4-BE49-F238E27FC236}">
                <a16:creationId xmlns:a16="http://schemas.microsoft.com/office/drawing/2014/main" id="{48365B38-982F-4CD9-99B2-24FF32B247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11EEEA-814E-42EA-8665-47F16E018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83E56-747D-415C-9F36-0C89A0781AED}" type="slidenum">
              <a:rPr lang="en-GB" smtClean="0"/>
              <a:t>‹#›</a:t>
            </a:fld>
            <a:endParaRPr lang="en-GB"/>
          </a:p>
        </p:txBody>
      </p:sp>
    </p:spTree>
    <p:extLst>
      <p:ext uri="{BB962C8B-B14F-4D97-AF65-F5344CB8AC3E}">
        <p14:creationId xmlns:p14="http://schemas.microsoft.com/office/powerpoint/2010/main" val="2896897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0BD-4B94-46D2-89E5-7948A7AB08F7}"/>
              </a:ext>
            </a:extLst>
          </p:cNvPr>
          <p:cNvSpPr>
            <a:spLocks noGrp="1"/>
          </p:cNvSpPr>
          <p:nvPr>
            <p:ph type="ctrTitle"/>
          </p:nvPr>
        </p:nvSpPr>
        <p:spPr>
          <a:xfrm>
            <a:off x="1524000" y="1122363"/>
            <a:ext cx="9144000" cy="477837"/>
          </a:xfrm>
        </p:spPr>
        <p:txBody>
          <a:bodyPr>
            <a:normAutofit fontScale="90000"/>
          </a:bodyPr>
          <a:lstStyle/>
          <a:p>
            <a:br>
              <a:rPr lang="en-GB" dirty="0"/>
            </a:br>
            <a:br>
              <a:rPr lang="en-GB" dirty="0"/>
            </a:br>
            <a:br>
              <a:rPr lang="en-GB" dirty="0"/>
            </a:br>
            <a:br>
              <a:rPr lang="en-GB" dirty="0"/>
            </a:br>
            <a:br>
              <a:rPr lang="en-GB" dirty="0"/>
            </a:br>
            <a:r>
              <a:rPr lang="en-GB" sz="3100" b="1" dirty="0"/>
              <a:t>PABIAC Objective 2 </a:t>
            </a:r>
          </a:p>
        </p:txBody>
      </p:sp>
      <p:sp>
        <p:nvSpPr>
          <p:cNvPr id="4" name="Content Placeholder 2">
            <a:extLst>
              <a:ext uri="{FF2B5EF4-FFF2-40B4-BE49-F238E27FC236}">
                <a16:creationId xmlns:a16="http://schemas.microsoft.com/office/drawing/2014/main" id="{C9D52282-6965-4BE1-997C-4C98E89D3D33}"/>
              </a:ext>
            </a:extLst>
          </p:cNvPr>
          <p:cNvSpPr>
            <a:spLocks noGrp="1"/>
          </p:cNvSpPr>
          <p:nvPr>
            <p:ph type="subTitle" idx="1"/>
          </p:nvPr>
        </p:nvSpPr>
        <p:spPr>
          <a:xfrm>
            <a:off x="1524000" y="1961322"/>
            <a:ext cx="9144000" cy="3296478"/>
          </a:xfrm>
          <a:prstGeom prst="rect">
            <a:avLst/>
          </a:prstGeom>
        </p:spPr>
        <p:txBody>
          <a:bodyPr vert="horz" lIns="0" tIns="45720" rIns="91440" bIns="45720" rtlCol="0">
            <a:noAutofit/>
          </a:bodyPr>
          <a:lstStyle>
            <a:lvl1pPr marL="171450" indent="-171450" algn="l" defTabSz="914378" rtl="0" eaLnBrk="1" latinLnBrk="0" hangingPunct="1">
              <a:lnSpc>
                <a:spcPct val="120000"/>
              </a:lnSpc>
              <a:spcBef>
                <a:spcPct val="20000"/>
              </a:spcBef>
              <a:spcAft>
                <a:spcPts val="900"/>
              </a:spcAft>
              <a:buClr>
                <a:srgbClr val="FF7900"/>
              </a:buClr>
              <a:buSzPct val="140000"/>
              <a:buFont typeface="Arial" panose="020B0604020202020204" pitchFamily="34" charset="0"/>
              <a:buChar char="•"/>
              <a:defRPr sz="1200" kern="1200">
                <a:solidFill>
                  <a:srgbClr val="4D4D4D"/>
                </a:solidFill>
                <a:latin typeface="+mn-lt"/>
                <a:ea typeface="+mn-ea"/>
                <a:cs typeface="+mn-cs"/>
              </a:defRPr>
            </a:lvl1pPr>
            <a:lvl2pPr marL="742931" indent="-285743" algn="l" defTabSz="914378" rtl="0" eaLnBrk="1" latinLnBrk="0" hangingPunct="1">
              <a:lnSpc>
                <a:spcPct val="120000"/>
              </a:lnSpc>
              <a:spcBef>
                <a:spcPct val="20000"/>
              </a:spcBef>
              <a:spcAft>
                <a:spcPts val="900"/>
              </a:spcAft>
              <a:buClr>
                <a:srgbClr val="FF7900"/>
              </a:buClr>
              <a:buFont typeface="Courier New" panose="02070309020205020404" pitchFamily="49" charset="0"/>
              <a:buChar char="o"/>
              <a:defRPr sz="1200" kern="1200">
                <a:solidFill>
                  <a:srgbClr val="4D4D4D"/>
                </a:solidFill>
                <a:latin typeface="+mn-lt"/>
                <a:ea typeface="+mn-ea"/>
                <a:cs typeface="+mn-cs"/>
              </a:defRPr>
            </a:lvl2pPr>
            <a:lvl3pPr marL="1128690" indent="-214313" algn="l" defTabSz="914378" rtl="0" eaLnBrk="1" latinLnBrk="0" hangingPunct="1">
              <a:lnSpc>
                <a:spcPct val="120000"/>
              </a:lnSpc>
              <a:spcBef>
                <a:spcPct val="20000"/>
              </a:spcBef>
              <a:spcAft>
                <a:spcPts val="900"/>
              </a:spcAft>
              <a:buClr>
                <a:srgbClr val="FF7900"/>
              </a:buClr>
              <a:buFont typeface="Wingdings" pitchFamily="2" charset="2"/>
              <a:buChar char="§"/>
              <a:defRPr sz="1200" kern="1200">
                <a:solidFill>
                  <a:srgbClr val="4D4D4D"/>
                </a:solidFill>
                <a:latin typeface="+mn-lt"/>
                <a:ea typeface="+mn-ea"/>
                <a:cs typeface="+mn-cs"/>
              </a:defRPr>
            </a:lvl3pPr>
            <a:lvl4pPr marL="1600160" indent="-228594" algn="l" defTabSz="914378" rtl="0" eaLnBrk="1" latinLnBrk="0" hangingPunct="1">
              <a:lnSpc>
                <a:spcPct val="120000"/>
              </a:lnSpc>
              <a:spcBef>
                <a:spcPct val="20000"/>
              </a:spcBef>
              <a:spcAft>
                <a:spcPts val="900"/>
              </a:spcAft>
              <a:buClr>
                <a:srgbClr val="FF7900"/>
              </a:buClr>
              <a:buFont typeface="Arial" pitchFamily="34" charset="0"/>
              <a:buChar char="–"/>
              <a:defRPr sz="1200" kern="1200">
                <a:solidFill>
                  <a:srgbClr val="4D4D4D"/>
                </a:solidFill>
                <a:latin typeface="+mn-lt"/>
                <a:ea typeface="+mn-ea"/>
                <a:cs typeface="+mn-cs"/>
              </a:defRPr>
            </a:lvl4pPr>
            <a:lvl5pPr marL="2057348" indent="-228594" algn="l" defTabSz="914378" rtl="0" eaLnBrk="1" latinLnBrk="0" hangingPunct="1">
              <a:lnSpc>
                <a:spcPct val="120000"/>
              </a:lnSpc>
              <a:spcBef>
                <a:spcPct val="20000"/>
              </a:spcBef>
              <a:spcAft>
                <a:spcPts val="900"/>
              </a:spcAft>
              <a:buClr>
                <a:srgbClr val="FF7900"/>
              </a:buClr>
              <a:buFont typeface="Wingdings" pitchFamily="2" charset="2"/>
              <a:buChar char="Ø"/>
              <a:defRPr sz="1200" kern="1200">
                <a:solidFill>
                  <a:srgbClr val="4D4D4D"/>
                </a:solidFill>
                <a:latin typeface="+mn-lt"/>
                <a:ea typeface="+mn-ea"/>
                <a:cs typeface="+mn-cs"/>
              </a:defRPr>
            </a:lvl5pPr>
            <a:lvl6pPr marL="2514537"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buNone/>
            </a:pPr>
            <a:r>
              <a:rPr lang="en-GB" sz="1400" b="1" dirty="0">
                <a:latin typeface="Arial" panose="020B0604020202020204" pitchFamily="34" charset="0"/>
                <a:cs typeface="Arial" panose="020B0604020202020204" pitchFamily="34" charset="0"/>
              </a:rPr>
              <a:t>Starting point</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Qualitative feedback from employees on mental health and health and wellbeing</a:t>
            </a:r>
          </a:p>
          <a:p>
            <a:r>
              <a:rPr lang="en-GB" sz="1400" dirty="0">
                <a:latin typeface="Arial" panose="020B0604020202020204" pitchFamily="34" charset="0"/>
                <a:cs typeface="Arial" panose="020B0604020202020204" pitchFamily="34" charset="0"/>
              </a:rPr>
              <a:t>Mates in Mind undertook a base line Mental Health audit</a:t>
            </a:r>
          </a:p>
          <a:p>
            <a:r>
              <a:rPr lang="en-GB" sz="1400" dirty="0">
                <a:latin typeface="Arial" panose="020B0604020202020204" pitchFamily="34" charset="0"/>
                <a:cs typeface="Arial" panose="020B0604020202020204" pitchFamily="34" charset="0"/>
              </a:rPr>
              <a:t>Research- what do other companies do</a:t>
            </a:r>
          </a:p>
          <a:p>
            <a:pPr marL="0" indent="0">
              <a:buNone/>
            </a:pPr>
            <a:endParaRPr lang="en-GB" dirty="0"/>
          </a:p>
        </p:txBody>
      </p:sp>
    </p:spTree>
    <p:extLst>
      <p:ext uri="{BB962C8B-B14F-4D97-AF65-F5344CB8AC3E}">
        <p14:creationId xmlns:p14="http://schemas.microsoft.com/office/powerpoint/2010/main" val="75837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0BD-4B94-46D2-89E5-7948A7AB08F7}"/>
              </a:ext>
            </a:extLst>
          </p:cNvPr>
          <p:cNvSpPr>
            <a:spLocks noGrp="1"/>
          </p:cNvSpPr>
          <p:nvPr>
            <p:ph type="ctrTitle"/>
          </p:nvPr>
        </p:nvSpPr>
        <p:spPr>
          <a:xfrm>
            <a:off x="1524000" y="351184"/>
            <a:ext cx="9144000" cy="477837"/>
          </a:xfrm>
        </p:spPr>
        <p:txBody>
          <a:bodyPr>
            <a:normAutofit fontScale="90000"/>
          </a:bodyPr>
          <a:lstStyle/>
          <a:p>
            <a:br>
              <a:rPr lang="en-GB" dirty="0"/>
            </a:br>
            <a:br>
              <a:rPr lang="en-GB" dirty="0"/>
            </a:br>
            <a:br>
              <a:rPr lang="en-GB" dirty="0"/>
            </a:br>
            <a:br>
              <a:rPr lang="en-GB" dirty="0"/>
            </a:br>
            <a:br>
              <a:rPr lang="en-GB" dirty="0"/>
            </a:br>
            <a:r>
              <a:rPr lang="en-GB" sz="3100" b="1" dirty="0"/>
              <a:t>PABIAC Objective 2 </a:t>
            </a:r>
          </a:p>
        </p:txBody>
      </p:sp>
      <p:sp>
        <p:nvSpPr>
          <p:cNvPr id="4" name="Content Placeholder 2">
            <a:extLst>
              <a:ext uri="{FF2B5EF4-FFF2-40B4-BE49-F238E27FC236}">
                <a16:creationId xmlns:a16="http://schemas.microsoft.com/office/drawing/2014/main" id="{C9D52282-6965-4BE1-997C-4C98E89D3D33}"/>
              </a:ext>
            </a:extLst>
          </p:cNvPr>
          <p:cNvSpPr>
            <a:spLocks noGrp="1"/>
          </p:cNvSpPr>
          <p:nvPr>
            <p:ph type="subTitle" idx="1"/>
          </p:nvPr>
        </p:nvSpPr>
        <p:spPr>
          <a:xfrm>
            <a:off x="1524000" y="1156252"/>
            <a:ext cx="9144000" cy="4545495"/>
          </a:xfrm>
          <a:prstGeom prst="rect">
            <a:avLst/>
          </a:prstGeom>
        </p:spPr>
        <p:txBody>
          <a:bodyPr vert="horz" lIns="0" tIns="45720" rIns="91440" bIns="45720" rtlCol="0">
            <a:noAutofit/>
          </a:bodyPr>
          <a:lstStyle>
            <a:lvl1pPr marL="171450" indent="-171450" algn="l" defTabSz="914378" rtl="0" eaLnBrk="1" latinLnBrk="0" hangingPunct="1">
              <a:lnSpc>
                <a:spcPct val="120000"/>
              </a:lnSpc>
              <a:spcBef>
                <a:spcPct val="20000"/>
              </a:spcBef>
              <a:spcAft>
                <a:spcPts val="900"/>
              </a:spcAft>
              <a:buClr>
                <a:srgbClr val="FF7900"/>
              </a:buClr>
              <a:buSzPct val="140000"/>
              <a:buFont typeface="Arial" panose="020B0604020202020204" pitchFamily="34" charset="0"/>
              <a:buChar char="•"/>
              <a:defRPr sz="1200" kern="1200">
                <a:solidFill>
                  <a:srgbClr val="4D4D4D"/>
                </a:solidFill>
                <a:latin typeface="+mn-lt"/>
                <a:ea typeface="+mn-ea"/>
                <a:cs typeface="+mn-cs"/>
              </a:defRPr>
            </a:lvl1pPr>
            <a:lvl2pPr marL="742931" indent="-285743" algn="l" defTabSz="914378" rtl="0" eaLnBrk="1" latinLnBrk="0" hangingPunct="1">
              <a:lnSpc>
                <a:spcPct val="120000"/>
              </a:lnSpc>
              <a:spcBef>
                <a:spcPct val="20000"/>
              </a:spcBef>
              <a:spcAft>
                <a:spcPts val="900"/>
              </a:spcAft>
              <a:buClr>
                <a:srgbClr val="FF7900"/>
              </a:buClr>
              <a:buFont typeface="Courier New" panose="02070309020205020404" pitchFamily="49" charset="0"/>
              <a:buChar char="o"/>
              <a:defRPr sz="1200" kern="1200">
                <a:solidFill>
                  <a:srgbClr val="4D4D4D"/>
                </a:solidFill>
                <a:latin typeface="+mn-lt"/>
                <a:ea typeface="+mn-ea"/>
                <a:cs typeface="+mn-cs"/>
              </a:defRPr>
            </a:lvl2pPr>
            <a:lvl3pPr marL="1128690" indent="-214313" algn="l" defTabSz="914378" rtl="0" eaLnBrk="1" latinLnBrk="0" hangingPunct="1">
              <a:lnSpc>
                <a:spcPct val="120000"/>
              </a:lnSpc>
              <a:spcBef>
                <a:spcPct val="20000"/>
              </a:spcBef>
              <a:spcAft>
                <a:spcPts val="900"/>
              </a:spcAft>
              <a:buClr>
                <a:srgbClr val="FF7900"/>
              </a:buClr>
              <a:buFont typeface="Wingdings" pitchFamily="2" charset="2"/>
              <a:buChar char="§"/>
              <a:defRPr sz="1200" kern="1200">
                <a:solidFill>
                  <a:srgbClr val="4D4D4D"/>
                </a:solidFill>
                <a:latin typeface="+mn-lt"/>
                <a:ea typeface="+mn-ea"/>
                <a:cs typeface="+mn-cs"/>
              </a:defRPr>
            </a:lvl3pPr>
            <a:lvl4pPr marL="1600160" indent="-228594" algn="l" defTabSz="914378" rtl="0" eaLnBrk="1" latinLnBrk="0" hangingPunct="1">
              <a:lnSpc>
                <a:spcPct val="120000"/>
              </a:lnSpc>
              <a:spcBef>
                <a:spcPct val="20000"/>
              </a:spcBef>
              <a:spcAft>
                <a:spcPts val="900"/>
              </a:spcAft>
              <a:buClr>
                <a:srgbClr val="FF7900"/>
              </a:buClr>
              <a:buFont typeface="Arial" pitchFamily="34" charset="0"/>
              <a:buChar char="–"/>
              <a:defRPr sz="1200" kern="1200">
                <a:solidFill>
                  <a:srgbClr val="4D4D4D"/>
                </a:solidFill>
                <a:latin typeface="+mn-lt"/>
                <a:ea typeface="+mn-ea"/>
                <a:cs typeface="+mn-cs"/>
              </a:defRPr>
            </a:lvl4pPr>
            <a:lvl5pPr marL="2057348" indent="-228594" algn="l" defTabSz="914378" rtl="0" eaLnBrk="1" latinLnBrk="0" hangingPunct="1">
              <a:lnSpc>
                <a:spcPct val="120000"/>
              </a:lnSpc>
              <a:spcBef>
                <a:spcPct val="20000"/>
              </a:spcBef>
              <a:spcAft>
                <a:spcPts val="900"/>
              </a:spcAft>
              <a:buClr>
                <a:srgbClr val="FF7900"/>
              </a:buClr>
              <a:buFont typeface="Wingdings" pitchFamily="2" charset="2"/>
              <a:buChar char="Ø"/>
              <a:defRPr sz="1200" kern="1200">
                <a:solidFill>
                  <a:srgbClr val="4D4D4D"/>
                </a:solidFill>
                <a:latin typeface="+mn-lt"/>
                <a:ea typeface="+mn-ea"/>
                <a:cs typeface="+mn-cs"/>
              </a:defRPr>
            </a:lvl5pPr>
            <a:lvl6pPr marL="2514537"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buNone/>
            </a:pPr>
            <a:r>
              <a:rPr lang="en-GB" sz="1400" b="1" dirty="0">
                <a:latin typeface="Arial" panose="020B0604020202020204" pitchFamily="34" charset="0"/>
                <a:cs typeface="Arial" panose="020B0604020202020204" pitchFamily="34" charset="0"/>
              </a:rPr>
              <a:t>Leadership and Engagement</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Strategic plan drafted, focused on 4 pillars of health and wellbeing</a:t>
            </a:r>
          </a:p>
          <a:p>
            <a:r>
              <a:rPr lang="en-GB" sz="1400" dirty="0">
                <a:latin typeface="Arial" panose="020B0604020202020204" pitchFamily="34" charset="0"/>
                <a:cs typeface="Arial" panose="020B0604020202020204" pitchFamily="34" charset="0"/>
              </a:rPr>
              <a:t>Discussed with senior managers at usual routine leadership meetings</a:t>
            </a:r>
          </a:p>
          <a:p>
            <a:r>
              <a:rPr lang="en-GB" sz="1400" dirty="0">
                <a:latin typeface="Arial" panose="020B0604020202020204" pitchFamily="34" charset="0"/>
                <a:cs typeface="Arial" panose="020B0604020202020204" pitchFamily="34" charset="0"/>
              </a:rPr>
              <a:t>Strategy then signed by the senior business leaders, photographed and communicated across the businesses </a:t>
            </a:r>
          </a:p>
          <a:p>
            <a:r>
              <a:rPr lang="en-GB" sz="1400" dirty="0">
                <a:latin typeface="Arial" panose="020B0604020202020204" pitchFamily="34" charset="0"/>
                <a:cs typeface="Arial" panose="020B0604020202020204" pitchFamily="34" charset="0"/>
              </a:rPr>
              <a:t>Senior manager visible support of health and wellbeing strategy shown through their involvement in various activities, e.g. attending training, taking part in 5K Fridays, etc. </a:t>
            </a:r>
          </a:p>
          <a:p>
            <a:r>
              <a:rPr lang="en-GB" sz="1400" dirty="0">
                <a:latin typeface="Arial" panose="020B0604020202020204" pitchFamily="34" charset="0"/>
                <a:cs typeface="Arial" panose="020B0604020202020204" pitchFamily="34" charset="0"/>
              </a:rPr>
              <a:t>Health and wellbeing discussed at the same time as Health and Safety by senior business leaders at staff briefings </a:t>
            </a:r>
          </a:p>
          <a:p>
            <a:r>
              <a:rPr lang="en-GB" sz="1400" dirty="0">
                <a:latin typeface="Arial" panose="020B0604020202020204" pitchFamily="34" charset="0"/>
                <a:cs typeface="Arial" panose="020B0604020202020204" pitchFamily="34" charset="0"/>
              </a:rPr>
              <a:t>Health and wellbeing a standard topic for discussion during leadership site tours</a:t>
            </a:r>
          </a:p>
          <a:p>
            <a:pPr marL="0" indent="0">
              <a:buNone/>
            </a:pPr>
            <a:endParaRPr lang="en-GB" dirty="0"/>
          </a:p>
        </p:txBody>
      </p:sp>
    </p:spTree>
    <p:extLst>
      <p:ext uri="{BB962C8B-B14F-4D97-AF65-F5344CB8AC3E}">
        <p14:creationId xmlns:p14="http://schemas.microsoft.com/office/powerpoint/2010/main" val="246442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0BD-4B94-46D2-89E5-7948A7AB08F7}"/>
              </a:ext>
            </a:extLst>
          </p:cNvPr>
          <p:cNvSpPr>
            <a:spLocks noGrp="1"/>
          </p:cNvSpPr>
          <p:nvPr>
            <p:ph type="ctrTitle"/>
          </p:nvPr>
        </p:nvSpPr>
        <p:spPr>
          <a:xfrm>
            <a:off x="1524000" y="351184"/>
            <a:ext cx="9144000" cy="477837"/>
          </a:xfrm>
        </p:spPr>
        <p:txBody>
          <a:bodyPr>
            <a:normAutofit fontScale="90000"/>
          </a:bodyPr>
          <a:lstStyle/>
          <a:p>
            <a:br>
              <a:rPr lang="en-GB" dirty="0"/>
            </a:br>
            <a:br>
              <a:rPr lang="en-GB" dirty="0"/>
            </a:br>
            <a:br>
              <a:rPr lang="en-GB" dirty="0"/>
            </a:br>
            <a:br>
              <a:rPr lang="en-GB" dirty="0"/>
            </a:br>
            <a:br>
              <a:rPr lang="en-GB" dirty="0"/>
            </a:br>
            <a:r>
              <a:rPr lang="en-GB" sz="3100" b="1" dirty="0"/>
              <a:t>PABIAC Objective 2 </a:t>
            </a:r>
          </a:p>
        </p:txBody>
      </p:sp>
      <p:sp>
        <p:nvSpPr>
          <p:cNvPr id="4" name="Content Placeholder 2">
            <a:extLst>
              <a:ext uri="{FF2B5EF4-FFF2-40B4-BE49-F238E27FC236}">
                <a16:creationId xmlns:a16="http://schemas.microsoft.com/office/drawing/2014/main" id="{C9D52282-6965-4BE1-997C-4C98E89D3D33}"/>
              </a:ext>
            </a:extLst>
          </p:cNvPr>
          <p:cNvSpPr>
            <a:spLocks noGrp="1"/>
          </p:cNvSpPr>
          <p:nvPr>
            <p:ph type="subTitle" idx="1"/>
          </p:nvPr>
        </p:nvSpPr>
        <p:spPr>
          <a:xfrm>
            <a:off x="1431235" y="829021"/>
            <a:ext cx="9144000" cy="5558526"/>
          </a:xfrm>
          <a:prstGeom prst="rect">
            <a:avLst/>
          </a:prstGeom>
        </p:spPr>
        <p:txBody>
          <a:bodyPr vert="horz" lIns="0" tIns="45720" rIns="91440" bIns="45720" rtlCol="0">
            <a:noAutofit/>
          </a:bodyPr>
          <a:lstStyle>
            <a:lvl1pPr marL="171450" indent="-171450" algn="l" defTabSz="914378" rtl="0" eaLnBrk="1" latinLnBrk="0" hangingPunct="1">
              <a:lnSpc>
                <a:spcPct val="120000"/>
              </a:lnSpc>
              <a:spcBef>
                <a:spcPct val="20000"/>
              </a:spcBef>
              <a:spcAft>
                <a:spcPts val="900"/>
              </a:spcAft>
              <a:buClr>
                <a:srgbClr val="FF7900"/>
              </a:buClr>
              <a:buSzPct val="140000"/>
              <a:buFont typeface="Arial" panose="020B0604020202020204" pitchFamily="34" charset="0"/>
              <a:buChar char="•"/>
              <a:defRPr sz="1200" kern="1200">
                <a:solidFill>
                  <a:srgbClr val="4D4D4D"/>
                </a:solidFill>
                <a:latin typeface="+mn-lt"/>
                <a:ea typeface="+mn-ea"/>
                <a:cs typeface="+mn-cs"/>
              </a:defRPr>
            </a:lvl1pPr>
            <a:lvl2pPr marL="742931" indent="-285743" algn="l" defTabSz="914378" rtl="0" eaLnBrk="1" latinLnBrk="0" hangingPunct="1">
              <a:lnSpc>
                <a:spcPct val="120000"/>
              </a:lnSpc>
              <a:spcBef>
                <a:spcPct val="20000"/>
              </a:spcBef>
              <a:spcAft>
                <a:spcPts val="900"/>
              </a:spcAft>
              <a:buClr>
                <a:srgbClr val="FF7900"/>
              </a:buClr>
              <a:buFont typeface="Courier New" panose="02070309020205020404" pitchFamily="49" charset="0"/>
              <a:buChar char="o"/>
              <a:defRPr sz="1200" kern="1200">
                <a:solidFill>
                  <a:srgbClr val="4D4D4D"/>
                </a:solidFill>
                <a:latin typeface="+mn-lt"/>
                <a:ea typeface="+mn-ea"/>
                <a:cs typeface="+mn-cs"/>
              </a:defRPr>
            </a:lvl2pPr>
            <a:lvl3pPr marL="1128690" indent="-214313" algn="l" defTabSz="914378" rtl="0" eaLnBrk="1" latinLnBrk="0" hangingPunct="1">
              <a:lnSpc>
                <a:spcPct val="120000"/>
              </a:lnSpc>
              <a:spcBef>
                <a:spcPct val="20000"/>
              </a:spcBef>
              <a:spcAft>
                <a:spcPts val="900"/>
              </a:spcAft>
              <a:buClr>
                <a:srgbClr val="FF7900"/>
              </a:buClr>
              <a:buFont typeface="Wingdings" pitchFamily="2" charset="2"/>
              <a:buChar char="§"/>
              <a:defRPr sz="1200" kern="1200">
                <a:solidFill>
                  <a:srgbClr val="4D4D4D"/>
                </a:solidFill>
                <a:latin typeface="+mn-lt"/>
                <a:ea typeface="+mn-ea"/>
                <a:cs typeface="+mn-cs"/>
              </a:defRPr>
            </a:lvl3pPr>
            <a:lvl4pPr marL="1600160" indent="-228594" algn="l" defTabSz="914378" rtl="0" eaLnBrk="1" latinLnBrk="0" hangingPunct="1">
              <a:lnSpc>
                <a:spcPct val="120000"/>
              </a:lnSpc>
              <a:spcBef>
                <a:spcPct val="20000"/>
              </a:spcBef>
              <a:spcAft>
                <a:spcPts val="900"/>
              </a:spcAft>
              <a:buClr>
                <a:srgbClr val="FF7900"/>
              </a:buClr>
              <a:buFont typeface="Arial" pitchFamily="34" charset="0"/>
              <a:buChar char="–"/>
              <a:defRPr sz="1200" kern="1200">
                <a:solidFill>
                  <a:srgbClr val="4D4D4D"/>
                </a:solidFill>
                <a:latin typeface="+mn-lt"/>
                <a:ea typeface="+mn-ea"/>
                <a:cs typeface="+mn-cs"/>
              </a:defRPr>
            </a:lvl4pPr>
            <a:lvl5pPr marL="2057348" indent="-228594" algn="l" defTabSz="914378" rtl="0" eaLnBrk="1" latinLnBrk="0" hangingPunct="1">
              <a:lnSpc>
                <a:spcPct val="120000"/>
              </a:lnSpc>
              <a:spcBef>
                <a:spcPct val="20000"/>
              </a:spcBef>
              <a:spcAft>
                <a:spcPts val="900"/>
              </a:spcAft>
              <a:buClr>
                <a:srgbClr val="FF7900"/>
              </a:buClr>
              <a:buFont typeface="Wingdings" pitchFamily="2" charset="2"/>
              <a:buChar char="Ø"/>
              <a:defRPr sz="1200" kern="1200">
                <a:solidFill>
                  <a:srgbClr val="4D4D4D"/>
                </a:solidFill>
                <a:latin typeface="+mn-lt"/>
                <a:ea typeface="+mn-ea"/>
                <a:cs typeface="+mn-cs"/>
              </a:defRPr>
            </a:lvl5pPr>
            <a:lvl6pPr marL="2514537"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lnSpc>
                <a:spcPct val="100000"/>
              </a:lnSpc>
              <a:spcBef>
                <a:spcPts val="600"/>
              </a:spcBef>
              <a:spcAft>
                <a:spcPts val="600"/>
              </a:spcAft>
              <a:buNone/>
            </a:pPr>
            <a:r>
              <a:rPr lang="en-GB" sz="1400" b="1" dirty="0">
                <a:latin typeface="Arial" panose="020B0604020202020204" pitchFamily="34" charset="0"/>
                <a:cs typeface="Arial" panose="020B0604020202020204" pitchFamily="34" charset="0"/>
              </a:rPr>
              <a:t>Training, Awareness, Support, and Promotion</a:t>
            </a:r>
          </a:p>
          <a:p>
            <a:pPr>
              <a:lnSpc>
                <a:spcPct val="100000"/>
              </a:lnSpc>
              <a:spcBef>
                <a:spcPts val="600"/>
              </a:spcBef>
              <a:spcAft>
                <a:spcPts val="600"/>
              </a:spcAft>
            </a:pPr>
            <a:r>
              <a:rPr lang="en-GB" sz="1400" dirty="0"/>
              <a:t>Undertook multi level training to ensure all levels of the business had a founding on mental health and work related stress, and that a support structure was available.</a:t>
            </a:r>
          </a:p>
          <a:p>
            <a:pPr lvl="1">
              <a:lnSpc>
                <a:spcPct val="100000"/>
              </a:lnSpc>
              <a:spcBef>
                <a:spcPts val="600"/>
              </a:spcBef>
              <a:spcAft>
                <a:spcPts val="600"/>
              </a:spcAft>
            </a:pPr>
            <a:r>
              <a:rPr lang="en-GB" sz="1400" dirty="0"/>
              <a:t>Mental Health First Aiders (MHFA)</a:t>
            </a:r>
          </a:p>
          <a:p>
            <a:pPr lvl="2">
              <a:lnSpc>
                <a:spcPct val="100000"/>
              </a:lnSpc>
              <a:spcBef>
                <a:spcPts val="0"/>
              </a:spcBef>
              <a:spcAft>
                <a:spcPts val="0"/>
              </a:spcAft>
            </a:pPr>
            <a:r>
              <a:rPr lang="en-GB" sz="1400" dirty="0"/>
              <a:t>Volunteers across departments and shifts were trained</a:t>
            </a:r>
          </a:p>
          <a:p>
            <a:pPr lvl="2">
              <a:lnSpc>
                <a:spcPct val="100000"/>
              </a:lnSpc>
              <a:spcBef>
                <a:spcPts val="0"/>
              </a:spcBef>
              <a:spcAft>
                <a:spcPts val="0"/>
              </a:spcAft>
            </a:pPr>
            <a:r>
              <a:rPr lang="en-GB" sz="1400" dirty="0"/>
              <a:t>Delivered by Mates In Mind</a:t>
            </a:r>
          </a:p>
          <a:p>
            <a:pPr lvl="2">
              <a:lnSpc>
                <a:spcPct val="100000"/>
              </a:lnSpc>
              <a:spcBef>
                <a:spcPts val="0"/>
              </a:spcBef>
              <a:spcAft>
                <a:spcPts val="0"/>
              </a:spcAft>
            </a:pPr>
            <a:r>
              <a:rPr lang="en-GB" sz="1400" dirty="0"/>
              <a:t>Support structure agreed for MHFA</a:t>
            </a:r>
          </a:p>
          <a:p>
            <a:pPr lvl="2">
              <a:lnSpc>
                <a:spcPct val="100000"/>
              </a:lnSpc>
              <a:spcBef>
                <a:spcPts val="0"/>
              </a:spcBef>
              <a:spcAft>
                <a:spcPts val="0"/>
              </a:spcAft>
            </a:pPr>
            <a:r>
              <a:rPr lang="en-GB" sz="1400" dirty="0"/>
              <a:t>Periodic refreshers undertaken in house</a:t>
            </a:r>
          </a:p>
          <a:p>
            <a:pPr lvl="1">
              <a:lnSpc>
                <a:spcPct val="100000"/>
              </a:lnSpc>
              <a:spcBef>
                <a:spcPts val="600"/>
              </a:spcBef>
              <a:spcAft>
                <a:spcPts val="600"/>
              </a:spcAft>
            </a:pPr>
            <a:r>
              <a:rPr lang="en-GB" sz="1400" dirty="0"/>
              <a:t>Train the Trainer for ‘Start the Conversation’</a:t>
            </a:r>
          </a:p>
          <a:p>
            <a:pPr lvl="2">
              <a:lnSpc>
                <a:spcPct val="100000"/>
              </a:lnSpc>
              <a:spcBef>
                <a:spcPts val="600"/>
              </a:spcBef>
              <a:spcAft>
                <a:spcPts val="600"/>
              </a:spcAft>
            </a:pPr>
            <a:r>
              <a:rPr lang="en-GB" sz="1400" dirty="0"/>
              <a:t>Volunteer MHFA undertook training on how to deliver ‘start the conversation’ training</a:t>
            </a:r>
          </a:p>
          <a:p>
            <a:pPr lvl="1">
              <a:lnSpc>
                <a:spcPct val="100000"/>
              </a:lnSpc>
              <a:spcBef>
                <a:spcPts val="600"/>
              </a:spcBef>
              <a:spcAft>
                <a:spcPts val="600"/>
              </a:spcAft>
            </a:pPr>
            <a:r>
              <a:rPr lang="en-GB" sz="1400" dirty="0"/>
              <a:t>‘Managing the Conversation’ training</a:t>
            </a:r>
          </a:p>
          <a:p>
            <a:pPr lvl="2">
              <a:lnSpc>
                <a:spcPct val="100000"/>
              </a:lnSpc>
              <a:spcBef>
                <a:spcPts val="0"/>
              </a:spcBef>
              <a:spcAft>
                <a:spcPts val="0"/>
              </a:spcAft>
            </a:pPr>
            <a:r>
              <a:rPr lang="en-GB" sz="1400" dirty="0"/>
              <a:t>This training is for all persons on site, regardless of job title who have responsibility for another person.</a:t>
            </a:r>
          </a:p>
          <a:p>
            <a:pPr lvl="2">
              <a:lnSpc>
                <a:spcPct val="100000"/>
              </a:lnSpc>
              <a:spcBef>
                <a:spcPts val="0"/>
              </a:spcBef>
              <a:spcAft>
                <a:spcPts val="0"/>
              </a:spcAft>
            </a:pPr>
            <a:r>
              <a:rPr lang="en-GB" sz="1400" dirty="0"/>
              <a:t>Half day session</a:t>
            </a:r>
          </a:p>
          <a:p>
            <a:pPr lvl="2">
              <a:lnSpc>
                <a:spcPct val="100000"/>
              </a:lnSpc>
              <a:spcBef>
                <a:spcPts val="0"/>
              </a:spcBef>
              <a:spcAft>
                <a:spcPts val="0"/>
              </a:spcAft>
            </a:pPr>
            <a:r>
              <a:rPr lang="en-GB" sz="1400" dirty="0"/>
              <a:t>Delivered by Mates In Mind</a:t>
            </a:r>
          </a:p>
          <a:p>
            <a:pPr lvl="1">
              <a:lnSpc>
                <a:spcPct val="100000"/>
              </a:lnSpc>
              <a:spcBef>
                <a:spcPts val="600"/>
              </a:spcBef>
              <a:spcAft>
                <a:spcPts val="600"/>
              </a:spcAft>
            </a:pPr>
            <a:r>
              <a:rPr lang="en-GB" sz="1400" dirty="0"/>
              <a:t>‘Start the Conversation’ session</a:t>
            </a:r>
          </a:p>
          <a:p>
            <a:pPr lvl="2">
              <a:lnSpc>
                <a:spcPct val="100000"/>
              </a:lnSpc>
              <a:spcBef>
                <a:spcPts val="0"/>
              </a:spcBef>
              <a:spcAft>
                <a:spcPts val="0"/>
              </a:spcAft>
            </a:pPr>
            <a:r>
              <a:rPr lang="en-GB" sz="1400" dirty="0"/>
              <a:t>Delivered by staff (MHFA who have done the Train the Trainer session)</a:t>
            </a:r>
          </a:p>
          <a:p>
            <a:pPr lvl="2">
              <a:lnSpc>
                <a:spcPct val="100000"/>
              </a:lnSpc>
              <a:spcBef>
                <a:spcPts val="0"/>
              </a:spcBef>
              <a:spcAft>
                <a:spcPts val="0"/>
              </a:spcAft>
            </a:pPr>
            <a:r>
              <a:rPr lang="en-GB" sz="1400" dirty="0"/>
              <a:t>This session is for every employee</a:t>
            </a:r>
          </a:p>
          <a:p>
            <a:pPr lvl="2">
              <a:lnSpc>
                <a:spcPct val="100000"/>
              </a:lnSpc>
              <a:spcBef>
                <a:spcPts val="0"/>
              </a:spcBef>
              <a:spcAft>
                <a:spcPts val="0"/>
              </a:spcAft>
            </a:pPr>
            <a:r>
              <a:rPr lang="en-GB" sz="1400" dirty="0"/>
              <a:t>Circa 1 hour</a:t>
            </a:r>
          </a:p>
          <a:p>
            <a:pPr marL="0" indent="0">
              <a:buNone/>
            </a:pPr>
            <a:endParaRPr lang="en-GB" dirty="0"/>
          </a:p>
        </p:txBody>
      </p:sp>
    </p:spTree>
    <p:extLst>
      <p:ext uri="{BB962C8B-B14F-4D97-AF65-F5344CB8AC3E}">
        <p14:creationId xmlns:p14="http://schemas.microsoft.com/office/powerpoint/2010/main" val="362729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0BD-4B94-46D2-89E5-7948A7AB08F7}"/>
              </a:ext>
            </a:extLst>
          </p:cNvPr>
          <p:cNvSpPr>
            <a:spLocks noGrp="1"/>
          </p:cNvSpPr>
          <p:nvPr>
            <p:ph type="ctrTitle"/>
          </p:nvPr>
        </p:nvSpPr>
        <p:spPr>
          <a:xfrm>
            <a:off x="1524000" y="231534"/>
            <a:ext cx="9144000" cy="477837"/>
          </a:xfrm>
        </p:spPr>
        <p:txBody>
          <a:bodyPr>
            <a:normAutofit fontScale="90000"/>
          </a:bodyPr>
          <a:lstStyle/>
          <a:p>
            <a:br>
              <a:rPr lang="en-GB" dirty="0"/>
            </a:br>
            <a:br>
              <a:rPr lang="en-GB" dirty="0"/>
            </a:br>
            <a:br>
              <a:rPr lang="en-GB" dirty="0"/>
            </a:br>
            <a:br>
              <a:rPr lang="en-GB" dirty="0"/>
            </a:br>
            <a:br>
              <a:rPr lang="en-GB" dirty="0"/>
            </a:br>
            <a:r>
              <a:rPr lang="en-GB" sz="2700" b="1" dirty="0"/>
              <a:t>PABIAC Objective 2 </a:t>
            </a:r>
          </a:p>
        </p:txBody>
      </p:sp>
      <p:sp>
        <p:nvSpPr>
          <p:cNvPr id="4" name="Content Placeholder 2">
            <a:extLst>
              <a:ext uri="{FF2B5EF4-FFF2-40B4-BE49-F238E27FC236}">
                <a16:creationId xmlns:a16="http://schemas.microsoft.com/office/drawing/2014/main" id="{C9D52282-6965-4BE1-997C-4C98E89D3D33}"/>
              </a:ext>
            </a:extLst>
          </p:cNvPr>
          <p:cNvSpPr>
            <a:spLocks noGrp="1"/>
          </p:cNvSpPr>
          <p:nvPr>
            <p:ph type="subTitle" idx="1"/>
          </p:nvPr>
        </p:nvSpPr>
        <p:spPr>
          <a:xfrm>
            <a:off x="1524000" y="829021"/>
            <a:ext cx="9144000" cy="5558526"/>
          </a:xfrm>
          <a:prstGeom prst="rect">
            <a:avLst/>
          </a:prstGeom>
        </p:spPr>
        <p:txBody>
          <a:bodyPr vert="horz" lIns="0" tIns="45720" rIns="91440" bIns="45720" rtlCol="0">
            <a:noAutofit/>
          </a:bodyPr>
          <a:lstStyle>
            <a:lvl1pPr marL="171450" indent="-171450" algn="l" defTabSz="914378" rtl="0" eaLnBrk="1" latinLnBrk="0" hangingPunct="1">
              <a:lnSpc>
                <a:spcPct val="120000"/>
              </a:lnSpc>
              <a:spcBef>
                <a:spcPct val="20000"/>
              </a:spcBef>
              <a:spcAft>
                <a:spcPts val="900"/>
              </a:spcAft>
              <a:buClr>
                <a:srgbClr val="FF7900"/>
              </a:buClr>
              <a:buSzPct val="140000"/>
              <a:buFont typeface="Arial" panose="020B0604020202020204" pitchFamily="34" charset="0"/>
              <a:buChar char="•"/>
              <a:defRPr sz="1200" kern="1200">
                <a:solidFill>
                  <a:srgbClr val="4D4D4D"/>
                </a:solidFill>
                <a:latin typeface="+mn-lt"/>
                <a:ea typeface="+mn-ea"/>
                <a:cs typeface="+mn-cs"/>
              </a:defRPr>
            </a:lvl1pPr>
            <a:lvl2pPr marL="742931" indent="-285743" algn="l" defTabSz="914378" rtl="0" eaLnBrk="1" latinLnBrk="0" hangingPunct="1">
              <a:lnSpc>
                <a:spcPct val="120000"/>
              </a:lnSpc>
              <a:spcBef>
                <a:spcPct val="20000"/>
              </a:spcBef>
              <a:spcAft>
                <a:spcPts val="900"/>
              </a:spcAft>
              <a:buClr>
                <a:srgbClr val="FF7900"/>
              </a:buClr>
              <a:buFont typeface="Courier New" panose="02070309020205020404" pitchFamily="49" charset="0"/>
              <a:buChar char="o"/>
              <a:defRPr sz="1200" kern="1200">
                <a:solidFill>
                  <a:srgbClr val="4D4D4D"/>
                </a:solidFill>
                <a:latin typeface="+mn-lt"/>
                <a:ea typeface="+mn-ea"/>
                <a:cs typeface="+mn-cs"/>
              </a:defRPr>
            </a:lvl2pPr>
            <a:lvl3pPr marL="1128690" indent="-214313" algn="l" defTabSz="914378" rtl="0" eaLnBrk="1" latinLnBrk="0" hangingPunct="1">
              <a:lnSpc>
                <a:spcPct val="120000"/>
              </a:lnSpc>
              <a:spcBef>
                <a:spcPct val="20000"/>
              </a:spcBef>
              <a:spcAft>
                <a:spcPts val="900"/>
              </a:spcAft>
              <a:buClr>
                <a:srgbClr val="FF7900"/>
              </a:buClr>
              <a:buFont typeface="Wingdings" pitchFamily="2" charset="2"/>
              <a:buChar char="§"/>
              <a:defRPr sz="1200" kern="1200">
                <a:solidFill>
                  <a:srgbClr val="4D4D4D"/>
                </a:solidFill>
                <a:latin typeface="+mn-lt"/>
                <a:ea typeface="+mn-ea"/>
                <a:cs typeface="+mn-cs"/>
              </a:defRPr>
            </a:lvl3pPr>
            <a:lvl4pPr marL="1600160" indent="-228594" algn="l" defTabSz="914378" rtl="0" eaLnBrk="1" latinLnBrk="0" hangingPunct="1">
              <a:lnSpc>
                <a:spcPct val="120000"/>
              </a:lnSpc>
              <a:spcBef>
                <a:spcPct val="20000"/>
              </a:spcBef>
              <a:spcAft>
                <a:spcPts val="900"/>
              </a:spcAft>
              <a:buClr>
                <a:srgbClr val="FF7900"/>
              </a:buClr>
              <a:buFont typeface="Arial" pitchFamily="34" charset="0"/>
              <a:buChar char="–"/>
              <a:defRPr sz="1200" kern="1200">
                <a:solidFill>
                  <a:srgbClr val="4D4D4D"/>
                </a:solidFill>
                <a:latin typeface="+mn-lt"/>
                <a:ea typeface="+mn-ea"/>
                <a:cs typeface="+mn-cs"/>
              </a:defRPr>
            </a:lvl4pPr>
            <a:lvl5pPr marL="2057348" indent="-228594" algn="l" defTabSz="914378" rtl="0" eaLnBrk="1" latinLnBrk="0" hangingPunct="1">
              <a:lnSpc>
                <a:spcPct val="120000"/>
              </a:lnSpc>
              <a:spcBef>
                <a:spcPct val="20000"/>
              </a:spcBef>
              <a:spcAft>
                <a:spcPts val="900"/>
              </a:spcAft>
              <a:buClr>
                <a:srgbClr val="FF7900"/>
              </a:buClr>
              <a:buFont typeface="Wingdings" pitchFamily="2" charset="2"/>
              <a:buChar char="Ø"/>
              <a:defRPr sz="1200" kern="1200">
                <a:solidFill>
                  <a:srgbClr val="4D4D4D"/>
                </a:solidFill>
                <a:latin typeface="+mn-lt"/>
                <a:ea typeface="+mn-ea"/>
                <a:cs typeface="+mn-cs"/>
              </a:defRPr>
            </a:lvl5pPr>
            <a:lvl6pPr marL="2514537"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lnSpc>
                <a:spcPct val="100000"/>
              </a:lnSpc>
              <a:buNone/>
            </a:pPr>
            <a:r>
              <a:rPr lang="en-GB" sz="1400" b="1" dirty="0">
                <a:latin typeface="Arial" panose="020B0604020202020204" pitchFamily="34" charset="0"/>
                <a:cs typeface="Arial" panose="020B0604020202020204" pitchFamily="34" charset="0"/>
              </a:rPr>
              <a:t>Training, Awareness, Support, and Promotion</a:t>
            </a:r>
            <a:endParaRPr lang="en-GB" sz="1400" dirty="0">
              <a:latin typeface="Arial" panose="020B0604020202020204" pitchFamily="34" charset="0"/>
              <a:cs typeface="Arial" panose="020B0604020202020204" pitchFamily="34" charset="0"/>
            </a:endParaRPr>
          </a:p>
          <a:p>
            <a:pPr>
              <a:lnSpc>
                <a:spcPct val="100000"/>
              </a:lnSpc>
            </a:pPr>
            <a:r>
              <a:rPr lang="en-GB" sz="1400" dirty="0">
                <a:latin typeface="Arial" panose="020B0604020202020204" pitchFamily="34" charset="0"/>
                <a:cs typeface="Arial" panose="020B0604020202020204" pitchFamily="34" charset="0"/>
              </a:rPr>
              <a:t>Employee Assistance Programme supplied as part of insurance</a:t>
            </a:r>
          </a:p>
          <a:p>
            <a:pPr>
              <a:lnSpc>
                <a:spcPct val="100000"/>
              </a:lnSpc>
            </a:pPr>
            <a:r>
              <a:rPr lang="en-GB" sz="1400" dirty="0">
                <a:latin typeface="Arial" panose="020B0604020202020204" pitchFamily="34" charset="0"/>
                <a:cs typeface="Arial" panose="020B0604020202020204" pitchFamily="34" charset="0"/>
              </a:rPr>
              <a:t>Income Protection Insurance policy- counselling by employer referral</a:t>
            </a:r>
          </a:p>
          <a:p>
            <a:pPr>
              <a:lnSpc>
                <a:spcPct val="100000"/>
              </a:lnSpc>
            </a:pPr>
            <a:r>
              <a:rPr lang="en-GB" sz="1400" dirty="0">
                <a:latin typeface="Arial" panose="020B0604020202020204" pitchFamily="34" charset="0"/>
                <a:cs typeface="Arial" panose="020B0604020202020204" pitchFamily="34" charset="0"/>
              </a:rPr>
              <a:t>Occupational Health Service on site</a:t>
            </a:r>
          </a:p>
          <a:p>
            <a:pPr>
              <a:lnSpc>
                <a:spcPct val="100000"/>
              </a:lnSpc>
            </a:pPr>
            <a:r>
              <a:rPr lang="en-GB" sz="1400" dirty="0">
                <a:latin typeface="Arial" panose="020B0604020202020204" pitchFamily="34" charset="0"/>
                <a:cs typeface="Arial" panose="020B0604020202020204" pitchFamily="34" charset="0"/>
              </a:rPr>
              <a:t>Provision of Thrive App</a:t>
            </a:r>
          </a:p>
          <a:p>
            <a:pPr>
              <a:lnSpc>
                <a:spcPct val="100000"/>
              </a:lnSpc>
            </a:pPr>
            <a:r>
              <a:rPr lang="en-GB" sz="1400" dirty="0">
                <a:latin typeface="Arial" panose="020B0604020202020204" pitchFamily="34" charset="0"/>
                <a:cs typeface="Arial" panose="020B0604020202020204" pitchFamily="34" charset="0"/>
              </a:rPr>
              <a:t>Access to Mental Health First Aiders </a:t>
            </a:r>
          </a:p>
          <a:p>
            <a:pPr>
              <a:lnSpc>
                <a:spcPct val="100000"/>
              </a:lnSpc>
            </a:pPr>
            <a:r>
              <a:rPr lang="en-GB" sz="1400" dirty="0">
                <a:latin typeface="Arial" panose="020B0604020202020204" pitchFamily="34" charset="0"/>
                <a:cs typeface="Arial" panose="020B0604020202020204" pitchFamily="34" charset="0"/>
              </a:rPr>
              <a:t>Health and Wellbeing incorporated into staff briefings (face to face and remote)- in first session they scoped what the HWB plan should include.</a:t>
            </a:r>
          </a:p>
          <a:p>
            <a:pPr>
              <a:lnSpc>
                <a:spcPct val="100000"/>
              </a:lnSpc>
            </a:pPr>
            <a:r>
              <a:rPr lang="en-GB" sz="1400" dirty="0">
                <a:latin typeface="Arial" panose="020B0604020202020204" pitchFamily="34" charset="0"/>
                <a:cs typeface="Arial" panose="020B0604020202020204" pitchFamily="34" charset="0"/>
              </a:rPr>
              <a:t>Regular communications (e.g. emails, leaflets, letters, posters, TV screens) include health and wellbeing (annual plan, framed around qualitative feedback, key national dates, or as data directs)</a:t>
            </a:r>
          </a:p>
          <a:p>
            <a:pPr>
              <a:lnSpc>
                <a:spcPct val="100000"/>
              </a:lnSpc>
            </a:pPr>
            <a:r>
              <a:rPr lang="en-GB" sz="1400" dirty="0">
                <a:latin typeface="Arial" panose="020B0604020202020204" pitchFamily="34" charset="0"/>
                <a:cs typeface="Arial" panose="020B0604020202020204" pitchFamily="34" charset="0"/>
              </a:rPr>
              <a:t>Advertisement and support for twice monthly webinars held by Thrive.</a:t>
            </a:r>
          </a:p>
          <a:p>
            <a:pPr marL="0" indent="0">
              <a:buNone/>
            </a:pPr>
            <a:endParaRPr lang="en-GB" dirty="0"/>
          </a:p>
        </p:txBody>
      </p:sp>
    </p:spTree>
    <p:extLst>
      <p:ext uri="{BB962C8B-B14F-4D97-AF65-F5344CB8AC3E}">
        <p14:creationId xmlns:p14="http://schemas.microsoft.com/office/powerpoint/2010/main" val="219253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0BD-4B94-46D2-89E5-7948A7AB08F7}"/>
              </a:ext>
            </a:extLst>
          </p:cNvPr>
          <p:cNvSpPr>
            <a:spLocks noGrp="1"/>
          </p:cNvSpPr>
          <p:nvPr>
            <p:ph type="ctrTitle"/>
          </p:nvPr>
        </p:nvSpPr>
        <p:spPr>
          <a:xfrm>
            <a:off x="1524000" y="231534"/>
            <a:ext cx="9144000" cy="477837"/>
          </a:xfrm>
        </p:spPr>
        <p:txBody>
          <a:bodyPr>
            <a:normAutofit fontScale="90000"/>
          </a:bodyPr>
          <a:lstStyle/>
          <a:p>
            <a:br>
              <a:rPr lang="en-GB" dirty="0"/>
            </a:br>
            <a:br>
              <a:rPr lang="en-GB" dirty="0"/>
            </a:br>
            <a:br>
              <a:rPr lang="en-GB" dirty="0"/>
            </a:br>
            <a:br>
              <a:rPr lang="en-GB" dirty="0"/>
            </a:br>
            <a:br>
              <a:rPr lang="en-GB" dirty="0"/>
            </a:br>
            <a:r>
              <a:rPr lang="en-GB" sz="2700" b="1" dirty="0"/>
              <a:t>PABIAC Objective 2 </a:t>
            </a:r>
          </a:p>
        </p:txBody>
      </p:sp>
      <p:sp>
        <p:nvSpPr>
          <p:cNvPr id="4" name="Content Placeholder 2">
            <a:extLst>
              <a:ext uri="{FF2B5EF4-FFF2-40B4-BE49-F238E27FC236}">
                <a16:creationId xmlns:a16="http://schemas.microsoft.com/office/drawing/2014/main" id="{C9D52282-6965-4BE1-997C-4C98E89D3D33}"/>
              </a:ext>
            </a:extLst>
          </p:cNvPr>
          <p:cNvSpPr>
            <a:spLocks noGrp="1"/>
          </p:cNvSpPr>
          <p:nvPr>
            <p:ph type="subTitle" idx="1"/>
          </p:nvPr>
        </p:nvSpPr>
        <p:spPr>
          <a:xfrm>
            <a:off x="1524000" y="829021"/>
            <a:ext cx="9144000" cy="5558526"/>
          </a:xfrm>
          <a:prstGeom prst="rect">
            <a:avLst/>
          </a:prstGeom>
        </p:spPr>
        <p:txBody>
          <a:bodyPr vert="horz" lIns="0" tIns="45720" rIns="91440" bIns="45720" rtlCol="0">
            <a:noAutofit/>
          </a:bodyPr>
          <a:lstStyle>
            <a:lvl1pPr marL="171450" indent="-171450" algn="l" defTabSz="914378" rtl="0" eaLnBrk="1" latinLnBrk="0" hangingPunct="1">
              <a:lnSpc>
                <a:spcPct val="120000"/>
              </a:lnSpc>
              <a:spcBef>
                <a:spcPct val="20000"/>
              </a:spcBef>
              <a:spcAft>
                <a:spcPts val="900"/>
              </a:spcAft>
              <a:buClr>
                <a:srgbClr val="FF7900"/>
              </a:buClr>
              <a:buSzPct val="140000"/>
              <a:buFont typeface="Arial" panose="020B0604020202020204" pitchFamily="34" charset="0"/>
              <a:buChar char="•"/>
              <a:defRPr sz="1200" kern="1200">
                <a:solidFill>
                  <a:srgbClr val="4D4D4D"/>
                </a:solidFill>
                <a:latin typeface="+mn-lt"/>
                <a:ea typeface="+mn-ea"/>
                <a:cs typeface="+mn-cs"/>
              </a:defRPr>
            </a:lvl1pPr>
            <a:lvl2pPr marL="742931" indent="-285743" algn="l" defTabSz="914378" rtl="0" eaLnBrk="1" latinLnBrk="0" hangingPunct="1">
              <a:lnSpc>
                <a:spcPct val="120000"/>
              </a:lnSpc>
              <a:spcBef>
                <a:spcPct val="20000"/>
              </a:spcBef>
              <a:spcAft>
                <a:spcPts val="900"/>
              </a:spcAft>
              <a:buClr>
                <a:srgbClr val="FF7900"/>
              </a:buClr>
              <a:buFont typeface="Courier New" panose="02070309020205020404" pitchFamily="49" charset="0"/>
              <a:buChar char="o"/>
              <a:defRPr sz="1200" kern="1200">
                <a:solidFill>
                  <a:srgbClr val="4D4D4D"/>
                </a:solidFill>
                <a:latin typeface="+mn-lt"/>
                <a:ea typeface="+mn-ea"/>
                <a:cs typeface="+mn-cs"/>
              </a:defRPr>
            </a:lvl2pPr>
            <a:lvl3pPr marL="1128690" indent="-214313" algn="l" defTabSz="914378" rtl="0" eaLnBrk="1" latinLnBrk="0" hangingPunct="1">
              <a:lnSpc>
                <a:spcPct val="120000"/>
              </a:lnSpc>
              <a:spcBef>
                <a:spcPct val="20000"/>
              </a:spcBef>
              <a:spcAft>
                <a:spcPts val="900"/>
              </a:spcAft>
              <a:buClr>
                <a:srgbClr val="FF7900"/>
              </a:buClr>
              <a:buFont typeface="Wingdings" pitchFamily="2" charset="2"/>
              <a:buChar char="§"/>
              <a:defRPr sz="1200" kern="1200">
                <a:solidFill>
                  <a:srgbClr val="4D4D4D"/>
                </a:solidFill>
                <a:latin typeface="+mn-lt"/>
                <a:ea typeface="+mn-ea"/>
                <a:cs typeface="+mn-cs"/>
              </a:defRPr>
            </a:lvl3pPr>
            <a:lvl4pPr marL="1600160" indent="-228594" algn="l" defTabSz="914378" rtl="0" eaLnBrk="1" latinLnBrk="0" hangingPunct="1">
              <a:lnSpc>
                <a:spcPct val="120000"/>
              </a:lnSpc>
              <a:spcBef>
                <a:spcPct val="20000"/>
              </a:spcBef>
              <a:spcAft>
                <a:spcPts val="900"/>
              </a:spcAft>
              <a:buClr>
                <a:srgbClr val="FF7900"/>
              </a:buClr>
              <a:buFont typeface="Arial" pitchFamily="34" charset="0"/>
              <a:buChar char="–"/>
              <a:defRPr sz="1200" kern="1200">
                <a:solidFill>
                  <a:srgbClr val="4D4D4D"/>
                </a:solidFill>
                <a:latin typeface="+mn-lt"/>
                <a:ea typeface="+mn-ea"/>
                <a:cs typeface="+mn-cs"/>
              </a:defRPr>
            </a:lvl4pPr>
            <a:lvl5pPr marL="2057348" indent="-228594" algn="l" defTabSz="914378" rtl="0" eaLnBrk="1" latinLnBrk="0" hangingPunct="1">
              <a:lnSpc>
                <a:spcPct val="120000"/>
              </a:lnSpc>
              <a:spcBef>
                <a:spcPct val="20000"/>
              </a:spcBef>
              <a:spcAft>
                <a:spcPts val="900"/>
              </a:spcAft>
              <a:buClr>
                <a:srgbClr val="FF7900"/>
              </a:buClr>
              <a:buFont typeface="Wingdings" pitchFamily="2" charset="2"/>
              <a:buChar char="Ø"/>
              <a:defRPr sz="1200" kern="1200">
                <a:solidFill>
                  <a:srgbClr val="4D4D4D"/>
                </a:solidFill>
                <a:latin typeface="+mn-lt"/>
                <a:ea typeface="+mn-ea"/>
                <a:cs typeface="+mn-cs"/>
              </a:defRPr>
            </a:lvl5pPr>
            <a:lvl6pPr marL="2514537"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lnSpc>
                <a:spcPct val="100000"/>
              </a:lnSpc>
              <a:buNone/>
            </a:pPr>
            <a:r>
              <a:rPr lang="en-GB" sz="1400" b="1" dirty="0">
                <a:latin typeface="Arial" panose="020B0604020202020204" pitchFamily="34" charset="0"/>
                <a:cs typeface="Arial" panose="020B0604020202020204" pitchFamily="34" charset="0"/>
              </a:rPr>
              <a:t>Training, Awareness, Support, and Promotion</a:t>
            </a:r>
            <a:endParaRPr lang="en-GB" sz="1400" dirty="0">
              <a:latin typeface="Arial" panose="020B0604020202020204" pitchFamily="34" charset="0"/>
              <a:cs typeface="Arial" panose="020B0604020202020204" pitchFamily="34" charset="0"/>
            </a:endParaRPr>
          </a:p>
          <a:p>
            <a:pPr>
              <a:lnSpc>
                <a:spcPct val="100000"/>
              </a:lnSpc>
            </a:pPr>
            <a:r>
              <a:rPr lang="en-GB" sz="1400" dirty="0">
                <a:latin typeface="Arial" panose="020B0604020202020204" pitchFamily="34" charset="0"/>
                <a:cs typeface="Arial" panose="020B0604020202020204" pitchFamily="34" charset="0"/>
              </a:rPr>
              <a:t>Working Group for Health and Wellbeing, some outcomes/work in progress</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5K Friday</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Gym</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Canteen review</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Volunteering</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Sporting events</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MOT’s</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Picnic Tables</a:t>
            </a:r>
          </a:p>
          <a:p>
            <a:pPr lvl="1">
              <a:lnSpc>
                <a:spcPct val="100000"/>
              </a:lnSpc>
              <a:spcBef>
                <a:spcPts val="0"/>
              </a:spcBef>
              <a:spcAft>
                <a:spcPts val="0"/>
              </a:spcAft>
            </a:pPr>
            <a:r>
              <a:rPr lang="en-GB" sz="1400" dirty="0">
                <a:latin typeface="Arial" panose="020B0604020202020204" pitchFamily="34" charset="0"/>
                <a:cs typeface="Arial" panose="020B0604020202020204" pitchFamily="34" charset="0"/>
              </a:rPr>
              <a:t>New OH Centre</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Health and Wellbeing included as an aspect in dedicated Health and Safety meetings </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Health and Wellbeing a standard topic for discussion during leadership site tours</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Staff can self refer to Occupational Health </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SharePoint page for accessible health and wellbeing material for all</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MHFA resource page of material for their role</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E-learning available </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Flu jabs</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Cycle to work scheme</a:t>
            </a:r>
          </a:p>
          <a:p>
            <a:pPr marL="0" indent="0">
              <a:buNone/>
            </a:pPr>
            <a:endParaRPr lang="en-GB" dirty="0"/>
          </a:p>
        </p:txBody>
      </p:sp>
    </p:spTree>
    <p:extLst>
      <p:ext uri="{BB962C8B-B14F-4D97-AF65-F5344CB8AC3E}">
        <p14:creationId xmlns:p14="http://schemas.microsoft.com/office/powerpoint/2010/main" val="70264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80BD-4B94-46D2-89E5-7948A7AB08F7}"/>
              </a:ext>
            </a:extLst>
          </p:cNvPr>
          <p:cNvSpPr>
            <a:spLocks noGrp="1"/>
          </p:cNvSpPr>
          <p:nvPr>
            <p:ph type="ctrTitle"/>
          </p:nvPr>
        </p:nvSpPr>
        <p:spPr>
          <a:xfrm>
            <a:off x="1524000" y="231534"/>
            <a:ext cx="9144000" cy="477837"/>
          </a:xfrm>
        </p:spPr>
        <p:txBody>
          <a:bodyPr>
            <a:normAutofit fontScale="90000"/>
          </a:bodyPr>
          <a:lstStyle/>
          <a:p>
            <a:br>
              <a:rPr lang="en-GB" dirty="0"/>
            </a:br>
            <a:br>
              <a:rPr lang="en-GB" dirty="0"/>
            </a:br>
            <a:br>
              <a:rPr lang="en-GB" dirty="0"/>
            </a:br>
            <a:br>
              <a:rPr lang="en-GB" dirty="0"/>
            </a:br>
            <a:br>
              <a:rPr lang="en-GB" dirty="0"/>
            </a:br>
            <a:r>
              <a:rPr lang="en-GB" sz="2700" b="1" dirty="0"/>
              <a:t>PABIAC Objective 2 </a:t>
            </a:r>
          </a:p>
        </p:txBody>
      </p:sp>
      <p:sp>
        <p:nvSpPr>
          <p:cNvPr id="4" name="Content Placeholder 2">
            <a:extLst>
              <a:ext uri="{FF2B5EF4-FFF2-40B4-BE49-F238E27FC236}">
                <a16:creationId xmlns:a16="http://schemas.microsoft.com/office/drawing/2014/main" id="{C9D52282-6965-4BE1-997C-4C98E89D3D33}"/>
              </a:ext>
            </a:extLst>
          </p:cNvPr>
          <p:cNvSpPr>
            <a:spLocks noGrp="1"/>
          </p:cNvSpPr>
          <p:nvPr>
            <p:ph type="subTitle" idx="1"/>
          </p:nvPr>
        </p:nvSpPr>
        <p:spPr>
          <a:xfrm>
            <a:off x="1524000" y="829021"/>
            <a:ext cx="9144000" cy="5558526"/>
          </a:xfrm>
          <a:prstGeom prst="rect">
            <a:avLst/>
          </a:prstGeom>
        </p:spPr>
        <p:txBody>
          <a:bodyPr vert="horz" lIns="0" tIns="45720" rIns="91440" bIns="45720" rtlCol="0">
            <a:noAutofit/>
          </a:bodyPr>
          <a:lstStyle>
            <a:lvl1pPr marL="171450" indent="-171450" algn="l" defTabSz="914378" rtl="0" eaLnBrk="1" latinLnBrk="0" hangingPunct="1">
              <a:lnSpc>
                <a:spcPct val="120000"/>
              </a:lnSpc>
              <a:spcBef>
                <a:spcPct val="20000"/>
              </a:spcBef>
              <a:spcAft>
                <a:spcPts val="900"/>
              </a:spcAft>
              <a:buClr>
                <a:srgbClr val="FF7900"/>
              </a:buClr>
              <a:buSzPct val="140000"/>
              <a:buFont typeface="Arial" panose="020B0604020202020204" pitchFamily="34" charset="0"/>
              <a:buChar char="•"/>
              <a:defRPr sz="1200" kern="1200">
                <a:solidFill>
                  <a:srgbClr val="4D4D4D"/>
                </a:solidFill>
                <a:latin typeface="+mn-lt"/>
                <a:ea typeface="+mn-ea"/>
                <a:cs typeface="+mn-cs"/>
              </a:defRPr>
            </a:lvl1pPr>
            <a:lvl2pPr marL="742931" indent="-285743" algn="l" defTabSz="914378" rtl="0" eaLnBrk="1" latinLnBrk="0" hangingPunct="1">
              <a:lnSpc>
                <a:spcPct val="120000"/>
              </a:lnSpc>
              <a:spcBef>
                <a:spcPct val="20000"/>
              </a:spcBef>
              <a:spcAft>
                <a:spcPts val="900"/>
              </a:spcAft>
              <a:buClr>
                <a:srgbClr val="FF7900"/>
              </a:buClr>
              <a:buFont typeface="Courier New" panose="02070309020205020404" pitchFamily="49" charset="0"/>
              <a:buChar char="o"/>
              <a:defRPr sz="1200" kern="1200">
                <a:solidFill>
                  <a:srgbClr val="4D4D4D"/>
                </a:solidFill>
                <a:latin typeface="+mn-lt"/>
                <a:ea typeface="+mn-ea"/>
                <a:cs typeface="+mn-cs"/>
              </a:defRPr>
            </a:lvl2pPr>
            <a:lvl3pPr marL="1128690" indent="-214313" algn="l" defTabSz="914378" rtl="0" eaLnBrk="1" latinLnBrk="0" hangingPunct="1">
              <a:lnSpc>
                <a:spcPct val="120000"/>
              </a:lnSpc>
              <a:spcBef>
                <a:spcPct val="20000"/>
              </a:spcBef>
              <a:spcAft>
                <a:spcPts val="900"/>
              </a:spcAft>
              <a:buClr>
                <a:srgbClr val="FF7900"/>
              </a:buClr>
              <a:buFont typeface="Wingdings" pitchFamily="2" charset="2"/>
              <a:buChar char="§"/>
              <a:defRPr sz="1200" kern="1200">
                <a:solidFill>
                  <a:srgbClr val="4D4D4D"/>
                </a:solidFill>
                <a:latin typeface="+mn-lt"/>
                <a:ea typeface="+mn-ea"/>
                <a:cs typeface="+mn-cs"/>
              </a:defRPr>
            </a:lvl3pPr>
            <a:lvl4pPr marL="1600160" indent="-228594" algn="l" defTabSz="914378" rtl="0" eaLnBrk="1" latinLnBrk="0" hangingPunct="1">
              <a:lnSpc>
                <a:spcPct val="120000"/>
              </a:lnSpc>
              <a:spcBef>
                <a:spcPct val="20000"/>
              </a:spcBef>
              <a:spcAft>
                <a:spcPts val="900"/>
              </a:spcAft>
              <a:buClr>
                <a:srgbClr val="FF7900"/>
              </a:buClr>
              <a:buFont typeface="Arial" pitchFamily="34" charset="0"/>
              <a:buChar char="–"/>
              <a:defRPr sz="1200" kern="1200">
                <a:solidFill>
                  <a:srgbClr val="4D4D4D"/>
                </a:solidFill>
                <a:latin typeface="+mn-lt"/>
                <a:ea typeface="+mn-ea"/>
                <a:cs typeface="+mn-cs"/>
              </a:defRPr>
            </a:lvl4pPr>
            <a:lvl5pPr marL="2057348" indent="-228594" algn="l" defTabSz="914378" rtl="0" eaLnBrk="1" latinLnBrk="0" hangingPunct="1">
              <a:lnSpc>
                <a:spcPct val="120000"/>
              </a:lnSpc>
              <a:spcBef>
                <a:spcPct val="20000"/>
              </a:spcBef>
              <a:spcAft>
                <a:spcPts val="900"/>
              </a:spcAft>
              <a:buClr>
                <a:srgbClr val="FF7900"/>
              </a:buClr>
              <a:buFont typeface="Wingdings" pitchFamily="2" charset="2"/>
              <a:buChar char="Ø"/>
              <a:defRPr sz="1200" kern="1200">
                <a:solidFill>
                  <a:srgbClr val="4D4D4D"/>
                </a:solidFill>
                <a:latin typeface="+mn-lt"/>
                <a:ea typeface="+mn-ea"/>
                <a:cs typeface="+mn-cs"/>
              </a:defRPr>
            </a:lvl5pPr>
            <a:lvl6pPr marL="2514537"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buNone/>
            </a:pPr>
            <a:r>
              <a:rPr lang="en-GB" sz="1400" b="1" dirty="0">
                <a:latin typeface="Arial" panose="020B0604020202020204" pitchFamily="34" charset="0"/>
                <a:cs typeface="Arial" panose="020B0604020202020204" pitchFamily="34" charset="0"/>
              </a:rPr>
              <a:t> (Some) Next Steps</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Currently creating an UK Health Board to collaboratively review (OH) data and initiatives</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Exploring concept of UK HWB ‘round tables’</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HWB Hubs being created- dedicated boards with printed material and sign posting</a:t>
            </a:r>
          </a:p>
          <a:p>
            <a:pPr>
              <a:lnSpc>
                <a:spcPct val="150000"/>
              </a:lnSpc>
              <a:spcBef>
                <a:spcPts val="0"/>
              </a:spcBef>
              <a:spcAft>
                <a:spcPts val="0"/>
              </a:spcAft>
            </a:pPr>
            <a:r>
              <a:rPr lang="en-GB" sz="1400" dirty="0">
                <a:latin typeface="Arial" panose="020B0604020202020204" pitchFamily="34" charset="0"/>
                <a:cs typeface="Arial" panose="020B0604020202020204" pitchFamily="34" charset="0"/>
              </a:rPr>
              <a:t>Further mental and physical health apps and services via insurer to come, including self referral mental health counselling, health and fitness advise and tracking, blood analysis for some conditions and indicators for future conditions.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00785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7dafec3-ccb1-4128-a166-f84dd3beedd4">TMFA4NR6XS5F-1273005313-863753</_dlc_DocId>
    <_dlc_DocIdUrl xmlns="a7dafec3-ccb1-4128-a166-f84dd3beedd4">
      <Url>https://cpiswindon.sharepoint.com/sites/SharedFolders/_layouts/15/DocIdRedir.aspx?ID=TMFA4NR6XS5F-1273005313-863753</Url>
      <Description>TMFA4NR6XS5F-1273005313-863753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F5D376C616740149A7E6298F67883F31" ma:contentTypeVersion="18" ma:contentTypeDescription="Create a new document." ma:contentTypeScope="" ma:versionID="ac8e1a392d1b3450a655e4111227352c">
  <xsd:schema xmlns:xsd="http://www.w3.org/2001/XMLSchema" xmlns:xs="http://www.w3.org/2001/XMLSchema" xmlns:p="http://schemas.microsoft.com/office/2006/metadata/properties" xmlns:ns2="a7dafec3-ccb1-4128-a166-f84dd3beedd4" xmlns:ns3="4abf37fc-c345-4e18-b9bd-e9f08e2ad2fb" targetNamespace="http://schemas.microsoft.com/office/2006/metadata/properties" ma:root="true" ma:fieldsID="8174af551b239382461677902ef12e5a" ns2:_="" ns3:_="">
    <xsd:import namespace="a7dafec3-ccb1-4128-a166-f84dd3beedd4"/>
    <xsd:import namespace="4abf37fc-c345-4e18-b9bd-e9f08e2ad2f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dafec3-ccb1-4128-a166-f84dd3beedd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bf37fc-c345-4e18-b9bd-e9f08e2ad2f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3F9F34-9DF3-48C3-B269-5EE6010536A0}">
  <ds:schemaRefs>
    <ds:schemaRef ds:uri="http://schemas.microsoft.com/office/2006/metadata/properties"/>
    <ds:schemaRef ds:uri="http://schemas.microsoft.com/office/infopath/2007/PartnerControls"/>
    <ds:schemaRef ds:uri="a7dafec3-ccb1-4128-a166-f84dd3beedd4"/>
  </ds:schemaRefs>
</ds:datastoreItem>
</file>

<file path=customXml/itemProps2.xml><?xml version="1.0" encoding="utf-8"?>
<ds:datastoreItem xmlns:ds="http://schemas.openxmlformats.org/officeDocument/2006/customXml" ds:itemID="{A4F59CD2-154D-48ED-B7D2-1C1D1ABE8FF0}">
  <ds:schemaRefs>
    <ds:schemaRef ds:uri="http://schemas.microsoft.com/sharepoint/v3/contenttype/forms"/>
  </ds:schemaRefs>
</ds:datastoreItem>
</file>

<file path=customXml/itemProps3.xml><?xml version="1.0" encoding="utf-8"?>
<ds:datastoreItem xmlns:ds="http://schemas.openxmlformats.org/officeDocument/2006/customXml" ds:itemID="{CBFE6BA1-0F13-4045-A5CE-BEFF30374FB0}">
  <ds:schemaRefs>
    <ds:schemaRef ds:uri="http://schemas.microsoft.com/sharepoint/events"/>
  </ds:schemaRefs>
</ds:datastoreItem>
</file>

<file path=customXml/itemProps4.xml><?xml version="1.0" encoding="utf-8"?>
<ds:datastoreItem xmlns:ds="http://schemas.openxmlformats.org/officeDocument/2006/customXml" ds:itemID="{45A2BFF1-2C95-4905-8842-C89E2D7FB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dafec3-ccb1-4128-a166-f84dd3beedd4"/>
    <ds:schemaRef ds:uri="4abf37fc-c345-4e18-b9bd-e9f08e2ad2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Office Theme</vt:lpstr>
      <vt:lpstr>     PABIAC Objective 2 </vt:lpstr>
      <vt:lpstr>     PABIAC Objective 2 </vt:lpstr>
      <vt:lpstr>     PABIAC Objective 2 </vt:lpstr>
      <vt:lpstr>     PABIAC Objective 2 </vt:lpstr>
      <vt:lpstr>     PABIAC Objective 2 </vt:lpstr>
      <vt:lpstr>     PABIAC Objective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PABIAC Objective 2 </dc:title>
  <dc:creator>Andrew Braund</dc:creator>
  <cp:lastModifiedBy>Andrew Braund</cp:lastModifiedBy>
  <cp:revision>2</cp:revision>
  <dcterms:created xsi:type="dcterms:W3CDTF">2021-11-15T12:42:29Z</dcterms:created>
  <dcterms:modified xsi:type="dcterms:W3CDTF">2022-02-08T16:33:03Z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0x010100F5D376C616740149A7E6298F67883F31</vt:lpwstr>
  </property>
  <property fmtid="{D5CDD505-2E9C-101B-9397-08002B2CF9AE}" pid="3" name="_dlc_DocIdItemGuid">
    <vt:lpwstr>034efd50-4c75-4d89-8273-2f346402b645</vt:lpwstr>
  </property>
</Properties>
</file>